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80" d="100"/>
          <a:sy n="80" d="100"/>
        </p:scale>
        <p:origin x="54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387656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2285006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3112167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48099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508810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2116168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1777739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712361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1177568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2045077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AA97F20-BE0F-4573-9CDF-FCF391199123}" type="datetimeFigureOut">
              <a:rPr kumimoji="1" lang="ja-JP" altLang="en-US" smtClean="0"/>
              <a:t>2018/6/19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691462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A97F20-BE0F-4573-9CDF-FCF391199123}" type="datetimeFigureOut">
              <a:rPr kumimoji="1" lang="ja-JP" altLang="en-US" smtClean="0"/>
              <a:t>2018/6/19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31B55A-5C3A-4D76-AB8A-EE833013751C}" type="slidenum">
              <a:rPr kumimoji="1" lang="ja-JP" altLang="en-US" smtClean="0"/>
              <a:t>‹#›</a:t>
            </a:fld>
            <a:endParaRPr kumimoji="1" lang="ja-JP" altLang="en-US"/>
          </a:p>
        </p:txBody>
      </p:sp>
    </p:spTree>
    <p:extLst>
      <p:ext uri="{BB962C8B-B14F-4D97-AF65-F5344CB8AC3E}">
        <p14:creationId xmlns:p14="http://schemas.microsoft.com/office/powerpoint/2010/main" val="348794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97832" y="200500"/>
            <a:ext cx="11129210" cy="6124754"/>
          </a:xfrm>
          <a:prstGeom prst="rect">
            <a:avLst/>
          </a:prstGeom>
        </p:spPr>
        <p:txBody>
          <a:bodyPr wrap="square">
            <a:spAutoFit/>
          </a:bodyPr>
          <a:lstStyle/>
          <a:p>
            <a:r>
              <a:rPr lang="en-US" altLang="ja-JP" sz="1400" b="1" i="0" u="none" strike="noStrike" baseline="0" dirty="0" smtClean="0">
                <a:solidFill>
                  <a:srgbClr val="000000"/>
                </a:solidFill>
                <a:latin typeface="Arial" panose="020B0604020202020204" pitchFamily="34" charset="0"/>
              </a:rPr>
              <a:t>Summary of PMR </a:t>
            </a:r>
            <a:r>
              <a:rPr lang="en-US" altLang="ja-JP" sz="1400" b="1" i="0" u="none" strike="noStrike" baseline="0" smtClean="0">
                <a:solidFill>
                  <a:srgbClr val="000000"/>
                </a:solidFill>
                <a:latin typeface="Arial" panose="020B0604020202020204" pitchFamily="34" charset="0"/>
              </a:rPr>
              <a:t>74179,614,760:</a:t>
            </a:r>
            <a:endParaRPr lang="en-US" altLang="ja-JP" sz="1400" b="1" i="0" u="none" strike="noStrike" baseline="0" dirty="0" smtClean="0">
              <a:solidFill>
                <a:srgbClr val="000000"/>
              </a:solidFill>
              <a:latin typeface="Arial" panose="020B0604020202020204" pitchFamily="34" charset="0"/>
            </a:endParaRPr>
          </a:p>
          <a:p>
            <a:r>
              <a:rPr lang="ja-JP" altLang="en-US" sz="1400" b="0" i="0" u="none" strike="noStrike" baseline="0" dirty="0" smtClean="0">
                <a:solidFill>
                  <a:srgbClr val="000000"/>
                </a:solidFill>
                <a:latin typeface="Arial" panose="020B0604020202020204" pitchFamily="34" charset="0"/>
              </a:rPr>
              <a:t> </a:t>
            </a:r>
          </a:p>
          <a:p>
            <a:r>
              <a:rPr lang="en-US" altLang="ja-JP" sz="1400" b="1" i="0" u="sng" strike="noStrike" baseline="0" dirty="0" smtClean="0">
                <a:solidFill>
                  <a:srgbClr val="000000"/>
                </a:solidFill>
                <a:latin typeface="Arial" panose="020B0604020202020204" pitchFamily="34" charset="0"/>
              </a:rPr>
              <a:t>Issue:</a:t>
            </a:r>
            <a:r>
              <a:rPr lang="en-US" altLang="ja-JP" sz="1400" b="0" i="0" u="sng" strike="noStrike" baseline="0" dirty="0" smtClean="0">
                <a:solidFill>
                  <a:srgbClr val="000000"/>
                </a:solidFill>
                <a:latin typeface="Arial" panose="020B0604020202020204" pitchFamily="34" charset="0"/>
              </a:rPr>
              <a:t/>
            </a:r>
            <a:br>
              <a:rPr lang="en-US" altLang="ja-JP" sz="1400" b="0" i="0" u="sng" strike="noStrike" baseline="0" dirty="0" smtClean="0">
                <a:solidFill>
                  <a:srgbClr val="000000"/>
                </a:solidFill>
                <a:latin typeface="Arial" panose="020B0604020202020204" pitchFamily="34" charset="0"/>
              </a:rPr>
            </a:br>
            <a:r>
              <a:rPr lang="en-US" altLang="ja-JP" sz="1400" b="0" i="0" u="sng" strike="noStrike" baseline="0" dirty="0" smtClean="0">
                <a:solidFill>
                  <a:srgbClr val="000000"/>
                </a:solidFill>
                <a:latin typeface="Arial" panose="020B0604020202020204" pitchFamily="34" charset="0"/>
              </a:rPr>
              <a:t> </a:t>
            </a:r>
          </a:p>
          <a:p>
            <a:r>
              <a:rPr lang="en-US" altLang="ja-JP" sz="1400" b="0" i="0" strike="noStrike" baseline="0" dirty="0" err="1" smtClean="0">
                <a:solidFill>
                  <a:srgbClr val="000000"/>
                </a:solidFill>
                <a:latin typeface="Arial" panose="020B0604020202020204" pitchFamily="34" charset="0"/>
              </a:rPr>
              <a:t>Yachiyo</a:t>
            </a:r>
            <a:r>
              <a:rPr lang="en-US" altLang="ja-JP" sz="1400" b="0" i="0" strike="noStrike" baseline="0" dirty="0" smtClean="0">
                <a:solidFill>
                  <a:srgbClr val="000000"/>
                </a:solidFill>
                <a:latin typeface="Arial" panose="020B0604020202020204" pitchFamily="34" charset="0"/>
              </a:rPr>
              <a:t> Industry would like to use "About me" and "Experience" of My Profile to publish their employees' skills and experience.</a:t>
            </a:r>
          </a:p>
          <a:p>
            <a:r>
              <a:rPr lang="en-US" altLang="ja-JP" sz="1400" b="0" i="0" strike="noStrike" baseline="0" dirty="0" smtClean="0">
                <a:solidFill>
                  <a:srgbClr val="000000"/>
                </a:solidFill>
                <a:latin typeface="Arial" panose="020B0604020202020204" pitchFamily="34" charset="0"/>
              </a:rPr>
              <a:t>However, some Japanese keywords doesn't hit correctly in Profile search.</a:t>
            </a:r>
            <a:br>
              <a:rPr lang="en-US" altLang="ja-JP" sz="1400" b="0" i="0" strike="noStrike" baseline="0" dirty="0" smtClean="0">
                <a:solidFill>
                  <a:srgbClr val="000000"/>
                </a:solidFill>
                <a:latin typeface="Arial" panose="020B0604020202020204" pitchFamily="34" charset="0"/>
              </a:rPr>
            </a:br>
            <a:r>
              <a:rPr lang="en-US" altLang="ja-JP" sz="1400" b="0" i="0" strike="noStrike" baseline="0" dirty="0" smtClean="0">
                <a:solidFill>
                  <a:srgbClr val="000000"/>
                </a:solidFill>
                <a:latin typeface="Arial" panose="020B0604020202020204" pitchFamily="34" charset="0"/>
              </a:rPr>
              <a:t>(Nevertheless, the same Japanese keyword hits correctly in Blog search.)</a:t>
            </a:r>
          </a:p>
          <a:p>
            <a:r>
              <a:rPr lang="ja-JP" altLang="en-US" sz="1400" b="0" i="0" strike="noStrike" baseline="0" dirty="0" smtClean="0">
                <a:solidFill>
                  <a:srgbClr val="000000"/>
                </a:solidFill>
                <a:latin typeface="Arial" panose="020B0604020202020204" pitchFamily="34" charset="0"/>
              </a:rPr>
              <a:t> </a:t>
            </a:r>
          </a:p>
          <a:p>
            <a:r>
              <a:rPr lang="en-US" altLang="ja-JP" sz="1400" b="0" i="0" strike="noStrike" baseline="0" dirty="0" smtClean="0">
                <a:solidFill>
                  <a:srgbClr val="000000"/>
                </a:solidFill>
                <a:latin typeface="Arial" panose="020B0604020202020204" pitchFamily="34" charset="0"/>
              </a:rPr>
              <a:t>For example, "</a:t>
            </a:r>
            <a:r>
              <a:rPr lang="ja-JP" altLang="en-US" sz="1400" b="0" i="0" strike="noStrike" baseline="0" dirty="0" smtClean="0">
                <a:solidFill>
                  <a:srgbClr val="FF0000"/>
                </a:solidFill>
                <a:latin typeface="Arial" panose="020B0604020202020204" pitchFamily="34" charset="0"/>
              </a:rPr>
              <a:t>機械</a:t>
            </a:r>
            <a:r>
              <a:rPr lang="en-US" altLang="ja-JP" sz="1400" b="0" i="0" strike="noStrike" baseline="0" dirty="0" smtClean="0">
                <a:solidFill>
                  <a:srgbClr val="000000"/>
                </a:solidFill>
                <a:latin typeface="Arial" panose="020B0604020202020204" pitchFamily="34" charset="0"/>
              </a:rPr>
              <a:t>" that is Japanese search keyword doesn't hit even if Experience of My Profile has "</a:t>
            </a:r>
            <a:r>
              <a:rPr lang="ja-JP" altLang="en-US" sz="1400" b="0" i="0" strike="noStrike" baseline="0" dirty="0" smtClean="0">
                <a:solidFill>
                  <a:srgbClr val="000000"/>
                </a:solidFill>
                <a:latin typeface="Arial" panose="020B0604020202020204" pitchFamily="34" charset="0"/>
              </a:rPr>
              <a:t>狭山大学工学部</a:t>
            </a:r>
            <a:r>
              <a:rPr lang="ja-JP" altLang="en-US" sz="1400" b="0" i="0" strike="noStrike" baseline="0" dirty="0" smtClean="0">
                <a:solidFill>
                  <a:srgbClr val="FF0000"/>
                </a:solidFill>
                <a:latin typeface="Arial" panose="020B0604020202020204" pitchFamily="34" charset="0"/>
              </a:rPr>
              <a:t>機械</a:t>
            </a:r>
            <a:r>
              <a:rPr lang="ja-JP" altLang="en-US" sz="1400" b="0" i="0" strike="noStrike" baseline="0" dirty="0" smtClean="0">
                <a:solidFill>
                  <a:srgbClr val="000000"/>
                </a:solidFill>
                <a:latin typeface="Arial" panose="020B0604020202020204" pitchFamily="34" charset="0"/>
              </a:rPr>
              <a:t>工学科卒業</a:t>
            </a:r>
            <a:r>
              <a:rPr lang="en-US" altLang="ja-JP" sz="1400" b="0" i="0" strike="noStrike" baseline="0" dirty="0" smtClean="0">
                <a:solidFill>
                  <a:srgbClr val="000000"/>
                </a:solidFill>
                <a:latin typeface="Arial" panose="020B0604020202020204" pitchFamily="34" charset="0"/>
              </a:rPr>
              <a:t>" that is Japanese sentence.</a:t>
            </a:r>
          </a:p>
          <a:p>
            <a:r>
              <a:rPr lang="ja-JP" altLang="en-US" sz="1400" b="0" i="0" strike="noStrike" baseline="0" dirty="0" smtClean="0">
                <a:solidFill>
                  <a:srgbClr val="000000"/>
                </a:solidFill>
                <a:latin typeface="Arial" panose="020B0604020202020204" pitchFamily="34" charset="0"/>
              </a:rPr>
              <a:t> </a:t>
            </a:r>
          </a:p>
          <a:p>
            <a:r>
              <a:rPr lang="en-US" altLang="ja-JP" sz="1400" b="0" i="0" strike="noStrike" baseline="0" dirty="0" smtClean="0">
                <a:solidFill>
                  <a:srgbClr val="000000"/>
                </a:solidFill>
                <a:latin typeface="Arial" panose="020B0604020202020204" pitchFamily="34" charset="0"/>
              </a:rPr>
              <a:t>The customer has also unique terms and they would like to know how to register dictionaries to improve the capability of Profile search.</a:t>
            </a:r>
          </a:p>
          <a:p>
            <a:r>
              <a:rPr lang="ja-JP" altLang="en-US" sz="1400" b="0" i="0" strike="noStrike" baseline="0" dirty="0" smtClean="0">
                <a:solidFill>
                  <a:srgbClr val="000000"/>
                </a:solidFill>
                <a:latin typeface="Arial" panose="020B0604020202020204" pitchFamily="34" charset="0"/>
              </a:rPr>
              <a:t> </a:t>
            </a:r>
          </a:p>
          <a:p>
            <a:r>
              <a:rPr lang="en-US" altLang="ja-JP" sz="1400" b="1" i="0" u="sng" strike="noStrike" baseline="0" dirty="0" smtClean="0">
                <a:solidFill>
                  <a:srgbClr val="000000"/>
                </a:solidFill>
                <a:latin typeface="Arial" panose="020B0604020202020204" pitchFamily="34" charset="0"/>
              </a:rPr>
              <a:t/>
            </a:r>
            <a:br>
              <a:rPr lang="en-US" altLang="ja-JP" sz="1400" b="1" i="0" u="sng" strike="noStrike" baseline="0" dirty="0" smtClean="0">
                <a:solidFill>
                  <a:srgbClr val="000000"/>
                </a:solidFill>
                <a:latin typeface="Arial" panose="020B0604020202020204" pitchFamily="34" charset="0"/>
              </a:rPr>
            </a:br>
            <a:r>
              <a:rPr lang="en-US" altLang="ja-JP" sz="1400" b="1" i="0" u="sng" strike="noStrike" baseline="0" dirty="0" smtClean="0">
                <a:solidFill>
                  <a:srgbClr val="000000"/>
                </a:solidFill>
                <a:latin typeface="Arial" panose="020B0604020202020204" pitchFamily="34" charset="0"/>
              </a:rPr>
              <a:t>Response from technical support of Japan:</a:t>
            </a:r>
          </a:p>
          <a:p>
            <a:r>
              <a:rPr lang="ja-JP" altLang="en-US" sz="1400" b="0" i="0" u="sng" strike="noStrike" baseline="0" dirty="0" smtClean="0">
                <a:solidFill>
                  <a:srgbClr val="000000"/>
                </a:solidFill>
                <a:latin typeface="Arial" panose="020B0604020202020204" pitchFamily="34" charset="0"/>
              </a:rPr>
              <a:t> </a:t>
            </a:r>
          </a:p>
          <a:p>
            <a:r>
              <a:rPr lang="en-US" altLang="ja-JP" sz="1400" b="0" i="0" strike="noStrike" baseline="0" dirty="0" smtClean="0">
                <a:solidFill>
                  <a:srgbClr val="000000"/>
                </a:solidFill>
                <a:latin typeface="Arial" panose="020B0604020202020204" pitchFamily="34" charset="0"/>
              </a:rPr>
              <a:t>Connections Cloud doesn't have the capability to register customer's own dictionaries.</a:t>
            </a:r>
            <a:br>
              <a:rPr lang="en-US" altLang="ja-JP" sz="1400" b="0" i="0" strike="noStrike" baseline="0" dirty="0" smtClean="0">
                <a:solidFill>
                  <a:srgbClr val="000000"/>
                </a:solidFill>
                <a:latin typeface="Arial" panose="020B0604020202020204" pitchFamily="34" charset="0"/>
              </a:rPr>
            </a:br>
            <a:r>
              <a:rPr lang="en-US" altLang="ja-JP" sz="1400" b="0" i="0" strike="noStrike" baseline="0" dirty="0" smtClean="0">
                <a:solidFill>
                  <a:srgbClr val="000000"/>
                </a:solidFill>
                <a:latin typeface="Arial" panose="020B0604020202020204" pitchFamily="34" charset="0"/>
              </a:rPr>
              <a:t> </a:t>
            </a:r>
          </a:p>
          <a:p>
            <a:r>
              <a:rPr lang="en-US" altLang="ja-JP" sz="1400" b="0" i="0" strike="noStrike" baseline="0" dirty="0" smtClean="0">
                <a:solidFill>
                  <a:srgbClr val="000000"/>
                </a:solidFill>
                <a:latin typeface="Arial" panose="020B0604020202020204" pitchFamily="34" charset="0"/>
              </a:rPr>
              <a:t>Connections Cloud tries to distinguish the language of the search keywords and contents and when Connections Cloud didn't distinguish the language of them, then the default language of dictionary is used.</a:t>
            </a:r>
          </a:p>
          <a:p>
            <a:r>
              <a:rPr lang="en-US" altLang="ja-JP" sz="1400" b="0" i="0" strike="noStrike" baseline="0" dirty="0" smtClean="0">
                <a:solidFill>
                  <a:srgbClr val="000000"/>
                </a:solidFill>
                <a:latin typeface="Arial" panose="020B0604020202020204" pitchFamily="34" charset="0"/>
              </a:rPr>
              <a:t>(The default dictionary of the customer's organization is Japanese.)</a:t>
            </a:r>
          </a:p>
          <a:p>
            <a:r>
              <a:rPr lang="ja-JP" altLang="en-US" sz="1400" b="0" i="0" strike="noStrike" baseline="0" dirty="0" smtClean="0">
                <a:solidFill>
                  <a:srgbClr val="000000"/>
                </a:solidFill>
                <a:latin typeface="Arial" panose="020B0604020202020204" pitchFamily="34" charset="0"/>
              </a:rPr>
              <a:t> </a:t>
            </a:r>
          </a:p>
          <a:p>
            <a:r>
              <a:rPr lang="en-US" altLang="ja-JP" sz="1400" b="0" i="0" strike="noStrike" baseline="0" dirty="0" smtClean="0">
                <a:solidFill>
                  <a:srgbClr val="000000"/>
                </a:solidFill>
                <a:latin typeface="Arial" panose="020B0604020202020204" pitchFamily="34" charset="0"/>
              </a:rPr>
              <a:t>For example, the customer is using Japanese language normally, If Connections Cloud distinguishes the keywords and contents as Chinese, not Japanese, then Chinese dictionary is used for  contents indexing and for keyword search.</a:t>
            </a:r>
          </a:p>
          <a:p>
            <a:r>
              <a:rPr lang="ja-JP" altLang="en-US" sz="1400" b="0" i="0" strike="noStrike" baseline="0" dirty="0" smtClean="0">
                <a:solidFill>
                  <a:srgbClr val="000000"/>
                </a:solidFill>
                <a:latin typeface="Arial" panose="020B0604020202020204" pitchFamily="34" charset="0"/>
              </a:rPr>
              <a:t> </a:t>
            </a:r>
          </a:p>
          <a:p>
            <a:r>
              <a:rPr lang="en-US" altLang="ja-JP" sz="1400" b="0" i="0" strike="noStrike" baseline="0" dirty="0" smtClean="0">
                <a:solidFill>
                  <a:srgbClr val="000000"/>
                </a:solidFill>
                <a:latin typeface="Arial" panose="020B0604020202020204" pitchFamily="34" charset="0"/>
              </a:rPr>
              <a:t>Therefore, since the search index is created by the selected dictionary, some keyword doesn't hit in Profile search. </a:t>
            </a:r>
            <a:r>
              <a:rPr lang="en-US" altLang="ja-JP" sz="1400" b="1" i="0" strike="noStrike" baseline="0" dirty="0" smtClean="0">
                <a:solidFill>
                  <a:srgbClr val="000000"/>
                </a:solidFill>
                <a:latin typeface="Arial" panose="020B0604020202020204" pitchFamily="34" charset="0"/>
              </a:rPr>
              <a:t/>
            </a:r>
            <a:br>
              <a:rPr lang="en-US" altLang="ja-JP" sz="1400" b="1" i="0" strike="noStrike" baseline="0" dirty="0" smtClean="0">
                <a:solidFill>
                  <a:srgbClr val="000000"/>
                </a:solidFill>
                <a:latin typeface="Arial" panose="020B0604020202020204" pitchFamily="34" charset="0"/>
              </a:rPr>
            </a:br>
            <a:r>
              <a:rPr lang="en-US" altLang="ja-JP" sz="1400" b="1" i="0" strike="noStrike" baseline="0" dirty="0" smtClean="0">
                <a:solidFill>
                  <a:srgbClr val="000000"/>
                </a:solidFill>
                <a:latin typeface="Arial" panose="020B0604020202020204" pitchFamily="34" charset="0"/>
              </a:rPr>
              <a:t>It's necessary to add n-gram search for Profile search to resolve search result consistency in Japanese environment to keep search quality.</a:t>
            </a:r>
            <a:endParaRPr lang="ja-JP" altLang="en-US" sz="1400" dirty="0"/>
          </a:p>
        </p:txBody>
      </p:sp>
    </p:spTree>
    <p:extLst>
      <p:ext uri="{BB962C8B-B14F-4D97-AF65-F5344CB8AC3E}">
        <p14:creationId xmlns:p14="http://schemas.microsoft.com/office/powerpoint/2010/main" val="27507346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12821" y="291871"/>
            <a:ext cx="6027821" cy="738664"/>
          </a:xfrm>
          <a:prstGeom prst="rect">
            <a:avLst/>
          </a:prstGeom>
        </p:spPr>
        <p:txBody>
          <a:bodyPr wrap="square">
            <a:spAutoFit/>
          </a:bodyPr>
          <a:lstStyle/>
          <a:p>
            <a:r>
              <a:rPr lang="en-US" altLang="ja-JP" sz="1400" dirty="0" smtClean="0"/>
              <a:t>Here is an example.</a:t>
            </a:r>
          </a:p>
          <a:p>
            <a:endParaRPr lang="en-US" altLang="ja-JP" sz="1400" dirty="0" smtClean="0"/>
          </a:p>
          <a:p>
            <a:r>
              <a:rPr lang="en-US" altLang="ja-JP" sz="1400" dirty="0" smtClean="0"/>
              <a:t>1. There is a following data in Profile and Blog.</a:t>
            </a:r>
          </a:p>
        </p:txBody>
      </p:sp>
      <p:pic>
        <p:nvPicPr>
          <p:cNvPr id="1026" name="Picture 2" descr="C:\Users\AA040295\AppData\Local\Temp\notesDCBAC7\~b160500.T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327" y="1431382"/>
            <a:ext cx="5934075" cy="4791075"/>
          </a:xfrm>
          <a:prstGeom prst="rect">
            <a:avLst/>
          </a:prstGeom>
          <a:noFill/>
          <a:extLst>
            <a:ext uri="{909E8E84-426E-40DD-AFC4-6F175D3DCCD1}">
              <a14:hiddenFill xmlns:a14="http://schemas.microsoft.com/office/drawing/2010/main">
                <a:solidFill>
                  <a:srgbClr val="FFFFFF"/>
                </a:solidFill>
              </a14:hiddenFill>
            </a:ext>
          </a:extLst>
        </p:spPr>
      </p:pic>
      <p:sp>
        <p:nvSpPr>
          <p:cNvPr id="3" name="正方形/長方形 2"/>
          <p:cNvSpPr/>
          <p:nvPr/>
        </p:nvSpPr>
        <p:spPr>
          <a:xfrm>
            <a:off x="6618116" y="1055731"/>
            <a:ext cx="1009901" cy="307777"/>
          </a:xfrm>
          <a:prstGeom prst="rect">
            <a:avLst/>
          </a:prstGeom>
        </p:spPr>
        <p:txBody>
          <a:bodyPr wrap="square">
            <a:spAutoFit/>
          </a:bodyPr>
          <a:lstStyle/>
          <a:p>
            <a:r>
              <a:rPr lang="en-US" altLang="ja-JP" sz="1400" u="sng" dirty="0" smtClean="0"/>
              <a:t>Blog data</a:t>
            </a:r>
            <a:endParaRPr lang="en-US" altLang="ja-JP" sz="1400" u="sng" dirty="0"/>
          </a:p>
        </p:txBody>
      </p:sp>
      <p:pic>
        <p:nvPicPr>
          <p:cNvPr id="1028" name="Picture 4" descr="C:\Users\AA040295\AppData\Local\Temp\notesDCBAC7\~b183747.T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8116" y="1431382"/>
            <a:ext cx="5305425" cy="2809875"/>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p:cNvSpPr/>
          <p:nvPr/>
        </p:nvSpPr>
        <p:spPr>
          <a:xfrm>
            <a:off x="421104" y="1055730"/>
            <a:ext cx="4523875" cy="307777"/>
          </a:xfrm>
          <a:prstGeom prst="rect">
            <a:avLst/>
          </a:prstGeom>
        </p:spPr>
        <p:txBody>
          <a:bodyPr wrap="square">
            <a:spAutoFit/>
          </a:bodyPr>
          <a:lstStyle/>
          <a:p>
            <a:r>
              <a:rPr lang="en-US" altLang="ja-JP" sz="1400" u="sng" dirty="0" smtClean="0"/>
              <a:t>Profile data</a:t>
            </a:r>
            <a:r>
              <a:rPr lang="en-US" altLang="ja-JP" sz="1400" dirty="0" smtClean="0"/>
              <a:t> (Usually uses “biography” data)</a:t>
            </a:r>
            <a:endParaRPr lang="en-US" altLang="ja-JP" sz="1400" dirty="0"/>
          </a:p>
        </p:txBody>
      </p:sp>
      <p:sp>
        <p:nvSpPr>
          <p:cNvPr id="6" name="テキスト ボックス 5"/>
          <p:cNvSpPr txBox="1"/>
          <p:nvPr/>
        </p:nvSpPr>
        <p:spPr>
          <a:xfrm>
            <a:off x="3031959" y="3757254"/>
            <a:ext cx="1913021" cy="307777"/>
          </a:xfrm>
          <a:prstGeom prst="rect">
            <a:avLst/>
          </a:prstGeom>
          <a:solidFill>
            <a:schemeClr val="bg1"/>
          </a:solidFill>
        </p:spPr>
        <p:txBody>
          <a:bodyPr wrap="square" rtlCol="0">
            <a:spAutoFit/>
          </a:bodyPr>
          <a:lstStyle/>
          <a:p>
            <a:r>
              <a:rPr lang="en-US" altLang="ja-JP" sz="1400" dirty="0">
                <a:solidFill>
                  <a:srgbClr val="FF0000"/>
                </a:solidFill>
              </a:rPr>
              <a:t>“</a:t>
            </a:r>
            <a:r>
              <a:rPr lang="en-US" altLang="ja-JP" sz="1400" dirty="0" smtClean="0">
                <a:solidFill>
                  <a:srgbClr val="FF0000"/>
                </a:solidFill>
              </a:rPr>
              <a:t>biography”</a:t>
            </a:r>
            <a:endParaRPr kumimoji="1" lang="ja-JP" altLang="en-US" sz="1400" dirty="0">
              <a:solidFill>
                <a:srgbClr val="FF0000"/>
              </a:solidFill>
            </a:endParaRPr>
          </a:p>
        </p:txBody>
      </p:sp>
      <p:sp>
        <p:nvSpPr>
          <p:cNvPr id="7" name="正方形/長方形 6"/>
          <p:cNvSpPr/>
          <p:nvPr/>
        </p:nvSpPr>
        <p:spPr>
          <a:xfrm>
            <a:off x="2322095" y="4241257"/>
            <a:ext cx="1828800" cy="7879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4399548" y="5693068"/>
            <a:ext cx="1760620" cy="3106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3031959" y="5760942"/>
            <a:ext cx="1760620" cy="3106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3108159" y="4941731"/>
            <a:ext cx="1760620" cy="3106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62185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2663" y="439973"/>
            <a:ext cx="4140868" cy="3108543"/>
          </a:xfrm>
          <a:prstGeom prst="rect">
            <a:avLst/>
          </a:prstGeom>
        </p:spPr>
        <p:txBody>
          <a:bodyPr wrap="square">
            <a:spAutoFit/>
          </a:bodyPr>
          <a:lstStyle/>
          <a:p>
            <a:r>
              <a:rPr lang="en-US" altLang="ja-JP" sz="1400" dirty="0" smtClean="0"/>
              <a:t>2. Test 9 search keywords of Japanese.</a:t>
            </a:r>
          </a:p>
          <a:p>
            <a:r>
              <a:rPr lang="en-US" altLang="ja-JP" sz="1400" dirty="0" smtClean="0"/>
              <a:t>We tested 9 search keywords with all contents (cross search) on Connections Cloud.</a:t>
            </a:r>
          </a:p>
          <a:p>
            <a:endParaRPr lang="en-US" altLang="ja-JP" sz="1400" dirty="0"/>
          </a:p>
          <a:p>
            <a:r>
              <a:rPr lang="en-US" altLang="ja-JP" sz="1400" dirty="0" smtClean="0"/>
              <a:t>(1) </a:t>
            </a:r>
            <a:r>
              <a:rPr lang="ja-JP" altLang="en-US" sz="1400" dirty="0" smtClean="0"/>
              <a:t>狭山</a:t>
            </a:r>
            <a:endParaRPr lang="en-US" altLang="ja-JP" sz="1400" dirty="0" smtClean="0"/>
          </a:p>
          <a:p>
            <a:r>
              <a:rPr lang="en-US" altLang="ja-JP" sz="1400" dirty="0" smtClean="0"/>
              <a:t>(2)</a:t>
            </a:r>
            <a:r>
              <a:rPr lang="ja-JP" altLang="en-US" sz="1400" dirty="0" smtClean="0"/>
              <a:t> 大学</a:t>
            </a:r>
            <a:endParaRPr lang="en-US" altLang="ja-JP" sz="1400" dirty="0" smtClean="0"/>
          </a:p>
          <a:p>
            <a:r>
              <a:rPr lang="en-US" altLang="ja-JP" sz="1400" dirty="0" smtClean="0"/>
              <a:t>(3)</a:t>
            </a:r>
            <a:r>
              <a:rPr lang="ja-JP" altLang="en-US" sz="1400" dirty="0" smtClean="0"/>
              <a:t> 工学部</a:t>
            </a:r>
            <a:endParaRPr lang="en-US" altLang="ja-JP" sz="1400" dirty="0" smtClean="0"/>
          </a:p>
          <a:p>
            <a:r>
              <a:rPr lang="en-US" altLang="ja-JP" sz="1400" dirty="0" smtClean="0"/>
              <a:t>(4)</a:t>
            </a:r>
            <a:r>
              <a:rPr lang="ja-JP" altLang="en-US" sz="1400" dirty="0" smtClean="0"/>
              <a:t> 機械</a:t>
            </a:r>
            <a:endParaRPr lang="en-US" altLang="ja-JP" sz="1400" dirty="0" smtClean="0"/>
          </a:p>
          <a:p>
            <a:r>
              <a:rPr lang="en-US" altLang="ja-JP" sz="1400" dirty="0" smtClean="0"/>
              <a:t>(5)</a:t>
            </a:r>
            <a:r>
              <a:rPr lang="ja-JP" altLang="en-US" sz="1400" dirty="0" smtClean="0"/>
              <a:t> 工学</a:t>
            </a:r>
            <a:endParaRPr lang="en-US" altLang="ja-JP" sz="1400" dirty="0" smtClean="0"/>
          </a:p>
          <a:p>
            <a:r>
              <a:rPr lang="en-US" altLang="ja-JP" sz="1400" dirty="0" smtClean="0"/>
              <a:t>(6)</a:t>
            </a:r>
            <a:r>
              <a:rPr lang="ja-JP" altLang="en-US" sz="1400" dirty="0" smtClean="0"/>
              <a:t> 卒業</a:t>
            </a:r>
            <a:endParaRPr lang="en-US" altLang="ja-JP" sz="1400" dirty="0" smtClean="0"/>
          </a:p>
          <a:p>
            <a:r>
              <a:rPr lang="en-US" altLang="ja-JP" sz="1400" dirty="0" smtClean="0"/>
              <a:t>(7)</a:t>
            </a:r>
            <a:r>
              <a:rPr lang="ja-JP" altLang="en-US" sz="1400" dirty="0" smtClean="0"/>
              <a:t> 狭山大学</a:t>
            </a:r>
            <a:endParaRPr lang="en-US" altLang="ja-JP" sz="1400" dirty="0" smtClean="0"/>
          </a:p>
          <a:p>
            <a:r>
              <a:rPr lang="en-US" altLang="ja-JP" sz="1400" dirty="0" smtClean="0"/>
              <a:t>(8)</a:t>
            </a:r>
            <a:r>
              <a:rPr lang="ja-JP" altLang="en-US" sz="1400" dirty="0" smtClean="0"/>
              <a:t> 機械工学</a:t>
            </a:r>
            <a:endParaRPr lang="en-US" altLang="ja-JP" sz="1400" dirty="0" smtClean="0"/>
          </a:p>
          <a:p>
            <a:r>
              <a:rPr lang="en-US" altLang="ja-JP" sz="1400" dirty="0" smtClean="0"/>
              <a:t>(9)</a:t>
            </a:r>
            <a:r>
              <a:rPr lang="ja-JP" altLang="en-US" sz="1400" dirty="0" smtClean="0"/>
              <a:t> 機械工学科</a:t>
            </a:r>
            <a:endParaRPr lang="en-US" altLang="ja-JP" sz="1400" dirty="0"/>
          </a:p>
          <a:p>
            <a:endParaRPr lang="ja-JP" altLang="en-US" sz="1400" dirty="0"/>
          </a:p>
        </p:txBody>
      </p:sp>
      <p:pic>
        <p:nvPicPr>
          <p:cNvPr id="2051" name="Picture 3" descr="C:\Users\AA040295\AppData\Local\Temp\notesDCBAC7\~b611529.T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3531" y="-88980"/>
            <a:ext cx="7524750" cy="42386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AA040295\AppData\Local\Temp\notesDCBAC7\~b711617.T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3531" y="3734676"/>
            <a:ext cx="7515225" cy="16002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AA040295\AppData\Local\Temp\notesDCBAC7\~b953034.TM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93531" y="5233970"/>
            <a:ext cx="7543800" cy="1733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3024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AA040295\AppData\Local\Temp\notesDCBAC7\~b073809.T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086" y="1376631"/>
            <a:ext cx="8724900" cy="5305425"/>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p:cNvSpPr/>
          <p:nvPr/>
        </p:nvSpPr>
        <p:spPr>
          <a:xfrm>
            <a:off x="328862" y="193918"/>
            <a:ext cx="6096000" cy="1169551"/>
          </a:xfrm>
          <a:prstGeom prst="rect">
            <a:avLst/>
          </a:prstGeom>
        </p:spPr>
        <p:txBody>
          <a:bodyPr>
            <a:spAutoFit/>
          </a:bodyPr>
          <a:lstStyle/>
          <a:p>
            <a:r>
              <a:rPr lang="en-US" altLang="ja-JP" sz="1400" dirty="0" smtClean="0"/>
              <a:t>3. Result of the Profile Search:</a:t>
            </a:r>
          </a:p>
          <a:p>
            <a:r>
              <a:rPr lang="en-US" altLang="ja-JP" sz="1400" dirty="0" smtClean="0"/>
              <a:t>Two keywords that are (4) and (5) do not hit in Profile but hit in Blog.</a:t>
            </a:r>
          </a:p>
          <a:p>
            <a:r>
              <a:rPr lang="en-US" altLang="ja-JP" sz="1400" dirty="0" smtClean="0"/>
              <a:t>Other key wards hit both </a:t>
            </a:r>
            <a:r>
              <a:rPr lang="en-US" altLang="ja-JP" sz="1400" dirty="0" smtClean="0"/>
              <a:t>in Profile and Blog.</a:t>
            </a:r>
          </a:p>
          <a:p>
            <a:endParaRPr lang="en-US" altLang="ja-JP" sz="1400" dirty="0" smtClean="0"/>
          </a:p>
          <a:p>
            <a:r>
              <a:rPr lang="en-US" altLang="ja-JP" sz="1400" dirty="0" smtClean="0"/>
              <a:t>3-1. The search result of keyword (4) “</a:t>
            </a:r>
            <a:r>
              <a:rPr lang="ja-JP" altLang="en-US" sz="1400" dirty="0" smtClean="0"/>
              <a:t>機械</a:t>
            </a:r>
            <a:r>
              <a:rPr lang="en-US" altLang="ja-JP" sz="1400" dirty="0" smtClean="0"/>
              <a:t>”</a:t>
            </a:r>
            <a:endParaRPr lang="ja-JP" altLang="en-US" sz="1400" dirty="0"/>
          </a:p>
        </p:txBody>
      </p:sp>
      <p:sp>
        <p:nvSpPr>
          <p:cNvPr id="4" name="左中かっこ 3"/>
          <p:cNvSpPr/>
          <p:nvPr/>
        </p:nvSpPr>
        <p:spPr>
          <a:xfrm>
            <a:off x="2586792" y="4319334"/>
            <a:ext cx="156411" cy="1852863"/>
          </a:xfrm>
          <a:prstGeom prst="leftBrace">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p:cNvSpPr txBox="1"/>
          <p:nvPr/>
        </p:nvSpPr>
        <p:spPr>
          <a:xfrm>
            <a:off x="1221207" y="4910567"/>
            <a:ext cx="1443790" cy="923330"/>
          </a:xfrm>
          <a:prstGeom prst="rect">
            <a:avLst/>
          </a:prstGeom>
          <a:noFill/>
        </p:spPr>
        <p:txBody>
          <a:bodyPr wrap="square" rtlCol="0">
            <a:spAutoFit/>
          </a:bodyPr>
          <a:lstStyle/>
          <a:p>
            <a:r>
              <a:rPr lang="en-US" altLang="ja-JP" dirty="0" smtClean="0">
                <a:solidFill>
                  <a:srgbClr val="FF0000"/>
                </a:solidFill>
              </a:rPr>
              <a:t>The result is only shown in blog</a:t>
            </a:r>
            <a:endParaRPr kumimoji="1" lang="ja-JP" altLang="en-US" dirty="0">
              <a:solidFill>
                <a:srgbClr val="FF0000"/>
              </a:solidFill>
            </a:endParaRPr>
          </a:p>
        </p:txBody>
      </p:sp>
    </p:spTree>
    <p:extLst>
      <p:ext uri="{BB962C8B-B14F-4D97-AF65-F5344CB8AC3E}">
        <p14:creationId xmlns:p14="http://schemas.microsoft.com/office/powerpoint/2010/main" val="1516433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42986" y="272869"/>
            <a:ext cx="3392980" cy="307777"/>
          </a:xfrm>
          <a:prstGeom prst="rect">
            <a:avLst/>
          </a:prstGeom>
        </p:spPr>
        <p:txBody>
          <a:bodyPr wrap="none">
            <a:spAutoFit/>
          </a:bodyPr>
          <a:lstStyle/>
          <a:p>
            <a:r>
              <a:rPr lang="en-US" altLang="ja-JP" sz="1400" dirty="0" smtClean="0"/>
              <a:t>3-2. The search result of keyword (5) “</a:t>
            </a:r>
            <a:r>
              <a:rPr lang="ja-JP" altLang="en-US" sz="1400" dirty="0" smtClean="0"/>
              <a:t>工学</a:t>
            </a:r>
            <a:r>
              <a:rPr lang="en-US" altLang="ja-JP" sz="1400" dirty="0" smtClean="0"/>
              <a:t>”</a:t>
            </a:r>
            <a:endParaRPr lang="ja-JP" altLang="en-US" sz="1400" dirty="0"/>
          </a:p>
        </p:txBody>
      </p:sp>
      <p:pic>
        <p:nvPicPr>
          <p:cNvPr id="4" name="Picture 2" descr="C:\Users\AA040295\AppData\Local\Temp\notesDCBAC7\~b747883.T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86" y="705686"/>
            <a:ext cx="8782050" cy="4810125"/>
          </a:xfrm>
          <a:prstGeom prst="rect">
            <a:avLst/>
          </a:prstGeom>
          <a:noFill/>
          <a:extLst>
            <a:ext uri="{909E8E84-426E-40DD-AFC4-6F175D3DCCD1}">
              <a14:hiddenFill xmlns:a14="http://schemas.microsoft.com/office/drawing/2010/main">
                <a:solidFill>
                  <a:srgbClr val="FFFFFF"/>
                </a:solidFill>
              </a14:hiddenFill>
            </a:ext>
          </a:extLst>
        </p:spPr>
      </p:pic>
      <p:sp>
        <p:nvSpPr>
          <p:cNvPr id="5" name="左中かっこ 4"/>
          <p:cNvSpPr/>
          <p:nvPr/>
        </p:nvSpPr>
        <p:spPr>
          <a:xfrm>
            <a:off x="2526632" y="3007891"/>
            <a:ext cx="156411" cy="1852863"/>
          </a:xfrm>
          <a:prstGeom prst="leftBrace">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テキスト ボックス 5"/>
          <p:cNvSpPr txBox="1"/>
          <p:nvPr/>
        </p:nvSpPr>
        <p:spPr>
          <a:xfrm>
            <a:off x="1161047" y="3599124"/>
            <a:ext cx="1443790" cy="923330"/>
          </a:xfrm>
          <a:prstGeom prst="rect">
            <a:avLst/>
          </a:prstGeom>
          <a:noFill/>
        </p:spPr>
        <p:txBody>
          <a:bodyPr wrap="square" rtlCol="0">
            <a:spAutoFit/>
          </a:bodyPr>
          <a:lstStyle/>
          <a:p>
            <a:r>
              <a:rPr lang="en-US" altLang="ja-JP" dirty="0" smtClean="0">
                <a:solidFill>
                  <a:srgbClr val="FF0000"/>
                </a:solidFill>
              </a:rPr>
              <a:t>The result is only shown in blog</a:t>
            </a:r>
            <a:endParaRPr kumimoji="1" lang="ja-JP" altLang="en-US" dirty="0">
              <a:solidFill>
                <a:srgbClr val="FF0000"/>
              </a:solidFill>
            </a:endParaRPr>
          </a:p>
        </p:txBody>
      </p:sp>
    </p:spTree>
    <p:extLst>
      <p:ext uri="{BB962C8B-B14F-4D97-AF65-F5344CB8AC3E}">
        <p14:creationId xmlns:p14="http://schemas.microsoft.com/office/powerpoint/2010/main" val="41217114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183</Words>
  <Application>Microsoft Office PowerPoint</Application>
  <PresentationFormat>ワイド画面</PresentationFormat>
  <Paragraphs>45</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ＭＳ Ｐゴシック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IBM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AA040295</dc:creator>
  <cp:lastModifiedBy>AA040295</cp:lastModifiedBy>
  <cp:revision>7</cp:revision>
  <dcterms:created xsi:type="dcterms:W3CDTF">2018-06-19T07:06:28Z</dcterms:created>
  <dcterms:modified xsi:type="dcterms:W3CDTF">2018-06-19T08:01:21Z</dcterms:modified>
</cp:coreProperties>
</file>